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2"/>
    <p:sldId id="318" r:id="rId3"/>
    <p:sldId id="262" r:id="rId4"/>
    <p:sldId id="263" r:id="rId5"/>
    <p:sldId id="264" r:id="rId6"/>
    <p:sldId id="261" r:id="rId7"/>
    <p:sldId id="317" r:id="rId8"/>
    <p:sldId id="265" r:id="rId9"/>
    <p:sldId id="260" r:id="rId10"/>
    <p:sldId id="268" r:id="rId11"/>
    <p:sldId id="267" r:id="rId12"/>
    <p:sldId id="350" r:id="rId13"/>
    <p:sldId id="337" r:id="rId14"/>
    <p:sldId id="347" r:id="rId15"/>
    <p:sldId id="341" r:id="rId16"/>
    <p:sldId id="349" r:id="rId17"/>
    <p:sldId id="351" r:id="rId18"/>
    <p:sldId id="352" r:id="rId19"/>
    <p:sldId id="353" r:id="rId20"/>
    <p:sldId id="270" r:id="rId21"/>
    <p:sldId id="269" r:id="rId22"/>
    <p:sldId id="273" r:id="rId23"/>
    <p:sldId id="271" r:id="rId24"/>
    <p:sldId id="257" r:id="rId25"/>
    <p:sldId id="276" r:id="rId26"/>
    <p:sldId id="280" r:id="rId27"/>
    <p:sldId id="278" r:id="rId28"/>
    <p:sldId id="274" r:id="rId29"/>
    <p:sldId id="275" r:id="rId30"/>
    <p:sldId id="279" r:id="rId31"/>
    <p:sldId id="283" r:id="rId32"/>
    <p:sldId id="282" r:id="rId33"/>
    <p:sldId id="284" r:id="rId34"/>
    <p:sldId id="285" r:id="rId35"/>
    <p:sldId id="348" r:id="rId36"/>
    <p:sldId id="286" r:id="rId37"/>
    <p:sldId id="287" r:id="rId38"/>
    <p:sldId id="288" r:id="rId39"/>
    <p:sldId id="297" r:id="rId40"/>
    <p:sldId id="300" r:id="rId41"/>
    <p:sldId id="301" r:id="rId42"/>
    <p:sldId id="302" r:id="rId43"/>
    <p:sldId id="305" r:id="rId44"/>
    <p:sldId id="345" r:id="rId45"/>
    <p:sldId id="322" r:id="rId46"/>
    <p:sldId id="321" r:id="rId47"/>
    <p:sldId id="323" r:id="rId48"/>
    <p:sldId id="325" r:id="rId49"/>
    <p:sldId id="324" r:id="rId50"/>
    <p:sldId id="357" r:id="rId51"/>
    <p:sldId id="303" r:id="rId52"/>
    <p:sldId id="310" r:id="rId53"/>
    <p:sldId id="339" r:id="rId54"/>
    <p:sldId id="340" r:id="rId55"/>
    <p:sldId id="358" r:id="rId56"/>
    <p:sldId id="304" r:id="rId57"/>
    <p:sldId id="312" r:id="rId58"/>
    <p:sldId id="319" r:id="rId59"/>
    <p:sldId id="346" r:id="rId60"/>
    <p:sldId id="311" r:id="rId61"/>
    <p:sldId id="295" r:id="rId62"/>
    <p:sldId id="306" r:id="rId63"/>
    <p:sldId id="296" r:id="rId64"/>
    <p:sldId id="326" r:id="rId65"/>
    <p:sldId id="290" r:id="rId66"/>
    <p:sldId id="289" r:id="rId67"/>
    <p:sldId id="354" r:id="rId68"/>
    <p:sldId id="355" r:id="rId69"/>
    <p:sldId id="356" r:id="rId70"/>
    <p:sldId id="329" r:id="rId71"/>
    <p:sldId id="330" r:id="rId72"/>
    <p:sldId id="327" r:id="rId73"/>
    <p:sldId id="342" r:id="rId74"/>
    <p:sldId id="332" r:id="rId75"/>
    <p:sldId id="335" r:id="rId76"/>
    <p:sldId id="333" r:id="rId77"/>
    <p:sldId id="334" r:id="rId78"/>
    <p:sldId id="336" r:id="rId79"/>
    <p:sldId id="315" r:id="rId80"/>
    <p:sldId id="316" r:id="rId8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00"/>
    <a:srgbClr val="006600"/>
    <a:srgbClr val="CC3300"/>
    <a:srgbClr val="FF0000"/>
    <a:srgbClr val="E9E2BC"/>
    <a:srgbClr val="E4E2BC"/>
    <a:srgbClr val="E1E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30" autoAdjust="0"/>
    <p:restoredTop sz="85932" autoAdjust="0"/>
  </p:normalViewPr>
  <p:slideViewPr>
    <p:cSldViewPr>
      <p:cViewPr varScale="1">
        <p:scale>
          <a:sx n="96" d="100"/>
          <a:sy n="96" d="100"/>
        </p:scale>
        <p:origin x="36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8" d="100"/>
        <a:sy n="108" d="100"/>
      </p:scale>
      <p:origin x="0" y="-18606"/>
    </p:cViewPr>
  </p:sorterViewPr>
  <p:notesViewPr>
    <p:cSldViewPr>
      <p:cViewPr varScale="1">
        <p:scale>
          <a:sx n="93" d="100"/>
          <a:sy n="93" d="100"/>
        </p:scale>
        <p:origin x="-1704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DC6B0A60-3E60-4DA5-B8F1-3AA3259EDE8A}" type="datetimeFigureOut">
              <a:rPr lang="en-US"/>
              <a:pPr>
                <a:defRPr/>
              </a:pPr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573834BE-3BD1-44C4-AD2C-FF4C7FB5AC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071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5BDC09FC-7DAD-4162-81CB-6DB8CF53B159}" type="datetimeFigureOut">
              <a:rPr lang="en-US"/>
              <a:pPr>
                <a:defRPr/>
              </a:pPr>
              <a:t>3/31/2016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3600"/>
            </a:lvl1pPr>
          </a:lstStyle>
          <a:p>
            <a:fld id="{3905EE55-3B54-4AA3-9669-726F06637B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230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On map (layer 1) – where’s that?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15ABAB-E6D5-4008-A761-02D9857F76DB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199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F290909-41B6-4593-887C-29497F94BE18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608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97B393-1656-440A-9499-243397689E63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129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EFA5DB1-2888-4C6A-932B-687BA38EF406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652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Where does it end in Pittsburgh? I have heard about several different locations?</a:t>
            </a: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286E40F-34EF-4540-9D88-C5118D24A3A3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293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Over sunset: WOW!  Looks neat!  I really would like to do it some time. What’s involved?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Just your trip, or trips for different folks?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7A3FC7-1F23-4093-9ADE-633169CF31C8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245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45B365-723B-46F8-AF0C-48C6F87D1256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54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067E0D9-A6BE-44D0-AE5D-5B31BDA8B72A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303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(very fast) Where does the trail go? Is it finished? What is the trail like?  What kind of bikes do I need?  Can I do it?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0A4193C-D83F-46EE-BB7A-AB6F7E283A36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934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CEEF38A-9387-4DEF-881F-818930675C79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24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What’s the trail like?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244FA6-1186-4035-AD71-24EA8EED1502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54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Before: Who are you, and what makes you such an expert?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After: OK, what’s the trip like</a:t>
            </a: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12D8DEA-B752-45D1-8418-6CD454F7B615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349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What kind of bike? How about those weird bikes that I have seen here locally</a:t>
            </a: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CBAC773-A2CE-449F-8A42-401C9E3F848E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174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 eaLnBrk="1" hangingPunct="1"/>
            <a:r>
              <a:rPr lang="en-US" altLang="en-US" smtClean="0"/>
              <a:t>That looks easy, just like the trails I have ridding around here</a:t>
            </a:r>
          </a:p>
          <a:p>
            <a:pPr defTabSz="965200" eaLnBrk="1" hangingPunct="1"/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DF98674-43C1-4DBC-AAA4-E23658092966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069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 eaLnBrk="1" hangingPunct="1"/>
            <a:r>
              <a:rPr lang="en-US" altLang="en-US" smtClean="0"/>
              <a:t>Before xition: Not too bad</a:t>
            </a:r>
          </a:p>
          <a:p>
            <a:pPr defTabSz="965200" eaLnBrk="1" hangingPunct="1"/>
            <a:endParaRPr lang="en-US" altLang="en-US" smtClean="0"/>
          </a:p>
          <a:p>
            <a:pPr defTabSz="965200" eaLnBrk="1" hangingPunct="1"/>
            <a:r>
              <a:rPr lang="en-US" altLang="en-US" smtClean="0"/>
              <a:t>After transition: Getting narrow.</a:t>
            </a: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3E4E9E2-8699-493F-B8E1-703C2919AFBF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402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After xition: Yuck</a:t>
            </a: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439F469-9C68-4C56-80BE-F503D78951BE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8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What kind of bike and tires do I need to get through that</a:t>
            </a: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8B9C54F-B632-460F-959C-6CFE6CC81A82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144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Can I do it?</a:t>
            </a: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A6FEF7F-6971-4A49-8522-5B4B05D64CFE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005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Okay you convinced me. What do I have to decide </a:t>
            </a: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3179E5-38E0-4C3B-A1E4-771B0113526F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491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After xition: That looks STEEP!!!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A914A6-EFB0-4166-88CB-C0D9D89A3E67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691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After xition: Think I will take the train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Before xition: OK, then how far will I have to ride each day?</a:t>
            </a: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3157FE2-E0F8-4432-B9FC-20DBABBD0547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041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&lt;pause&gt; …  That’s an easy decision 8 days, a week plus a day.  I can take my week’s vacation and use the weekends before and after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Before xition: How does that work out?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42D47C0-94C8-427A-A130-553A8A74175E}" type="slidenum">
              <a:rPr lang="en-US" altLang="en-US"/>
              <a:pPr eaLnBrk="1" hangingPunct="1"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23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If I do this what will I see?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198E3C-944A-4830-A7AB-79EB3553FA8B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6235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Before xition:  Camping means you have to haul a lot of stuff -- Sounds like work -- Besides, I like my pillow and hot shower! How about getting someone else to do the heavy lifting?</a:t>
            </a: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1D5E41C-AA79-4CF9-B18F-91ED4F56623C}" type="slidenum">
              <a:rPr lang="en-US" altLang="en-US"/>
              <a:pPr eaLnBrk="1" hangingPunct="1"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84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867FBB-25B0-45ED-AF13-20D25A9D0A15}" type="slidenum">
              <a:rPr lang="en-US" altLang="en-US"/>
              <a:pPr eaLnBrk="1" hangingPunct="1"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4742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Before xition:   babble</a:t>
            </a: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61DA77-7B79-41A5-A30A-898393C56069}" type="slidenum">
              <a:rPr lang="en-US" altLang="en-US"/>
              <a:pPr eaLnBrk="1" hangingPunct="1"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1661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Where will I stay</a:t>
            </a: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50FE62B-937A-439D-A837-9B6C61D12DFA}" type="slidenum">
              <a:rPr lang="en-US" altLang="en-US"/>
              <a:pPr eaLnBrk="1" hangingPunct="1"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2082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25EB6D-CCCF-4318-B52D-9FFB803BCE8C}" type="slidenum">
              <a:rPr lang="en-US" altLang="en-US"/>
              <a:pPr eaLnBrk="1" hangingPunct="1"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886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Where can I find some detail information. Start with “Where do I sleep”</a:t>
            </a: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008B5D-2FD4-4A2B-B25F-F62F8F2CE7D1}" type="slidenum">
              <a:rPr lang="en-US" altLang="en-US"/>
              <a:pPr eaLnBrk="1" hangingPunct="1"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5423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How do I keep my bike save so it will be there in the morning</a:t>
            </a: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7B99D3-C85F-4F92-80EB-691038C85A53}" type="slidenum">
              <a:rPr lang="en-US" altLang="en-US"/>
              <a:pPr eaLnBrk="1" hangingPunct="1"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076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What if it has been raining, and we’re all dripping mud?</a:t>
            </a: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A0A047-5766-4626-A653-546CB8A84432}" type="slidenum">
              <a:rPr lang="en-US" altLang="en-US"/>
              <a:pPr eaLnBrk="1" hangingPunct="1"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8304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Can I find places to eat?</a:t>
            </a: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25ABDC-192A-4D92-A1C5-CB8865700221}" type="slidenum">
              <a:rPr lang="en-US" altLang="en-US"/>
              <a:pPr eaLnBrk="1" hangingPunct="1"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3918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FDDE50F-4CB4-4D7B-A23C-6CF89C523BDC}" type="slidenum">
              <a:rPr lang="en-US" altLang="en-US"/>
              <a:pPr eaLnBrk="1" hangingPunct="1"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1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5E40D53-44DF-43D7-809D-1157F0C53124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2430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55ECDE-7B9B-43C0-BFFB-207BFF507CB1}" type="slidenum">
              <a:rPr lang="en-US" altLang="en-US"/>
              <a:pPr eaLnBrk="1" hangingPunct="1"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7452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A7D9732-9DA9-41CD-9E45-254534664E14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5269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 eaLnBrk="1" hangingPunct="1"/>
            <a:r>
              <a:rPr lang="en-US" altLang="en-US" smtClean="0"/>
              <a:t>Before xition: How do I get the start?</a:t>
            </a:r>
          </a:p>
          <a:p>
            <a:pPr defTabSz="965200" eaLnBrk="1" hangingPunct="1"/>
            <a:endParaRPr lang="en-US" alt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7CAF424-A8CA-4F49-9844-1317F3BFBE1B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6454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Before xition:   babble</a:t>
            </a: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61DA77-7B79-41A5-A30A-898393C56069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9340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before xition:  any other options?</a:t>
            </a: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5D95A-492F-4F84-84BB-B0753D107A36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4778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After xition: Never been on a train before. What’s it like?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Before xition: Can I fly?</a:t>
            </a: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C1D41F9-9F58-40DF-83FE-06EC624381F0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7432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After xition: When did that happen?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Before xition:  where does this trail go?</a:t>
            </a: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984B0DB-02CB-4D9C-ADD4-22BD671CC3E3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1731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 eaLnBrk="1" hangingPunct="1"/>
            <a:r>
              <a:rPr lang="en-US" altLang="en-US" smtClean="0"/>
              <a:t>Before xition:  Back to the question of what happens if it rains?</a:t>
            </a:r>
          </a:p>
          <a:p>
            <a:pPr defTabSz="965200" eaLnBrk="1" hangingPunct="1"/>
            <a:endParaRPr lang="en-US" alt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0CAB6B7-F451-4C6B-977F-3A1CAA5C7B59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393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Before xition:   babble</a:t>
            </a: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61DA77-7B79-41A5-A30A-898393C56069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8738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AD266E-F2C2-4C12-B885-57DF53E50E56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875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CB114C-D28B-4D0D-8013-23F14FA316CB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48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A70E91-FA71-4EE8-95F1-136B39D15CB2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4490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4A6DA4-738E-4ED9-BEC3-C623CBB2F768}" type="slidenum">
              <a:rPr lang="en-US" altLang="en-US"/>
              <a:pPr eaLnBrk="1" hangingPunct="1"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7521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 eaLnBrk="1" hangingPunct="1"/>
            <a:r>
              <a:rPr lang="en-US" altLang="en-US" smtClean="0"/>
              <a:t>Before xition:  What can go wrong?  Is it safe?</a:t>
            </a:r>
          </a:p>
          <a:p>
            <a:pPr defTabSz="965200" eaLnBrk="1" hangingPunct="1"/>
            <a:endParaRPr lang="en-US" alt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327E40D-9BC6-4BC0-92D3-D04CA0AF098E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3016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D669C15-C7ED-4587-8450-53A4DA5470E2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1854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I took a class on that. That I can do</a:t>
            </a: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D41E31-E5F4-4F2C-94EE-00E8D2AAF9E7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4570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How much is there</a:t>
            </a: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7752C47-4C09-47D7-AB8E-36589D55A801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080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I will do it!</a:t>
            </a: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085F929-50FD-4F19-8FF9-9344933C01C6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0857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How will I convince my friends that I did it?</a:t>
            </a: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77B7AFE-CC99-4533-B03F-253F949D40F9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1292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How about online resources?</a:t>
            </a: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B971F5-63BE-4982-B6FF-EFE422B64FCB}" type="slidenum">
              <a:rPr lang="en-US" altLang="en-US"/>
              <a:pPr eaLnBrk="1" hangingPunct="1"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7880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How did it come about that we have this great trail?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A0E6757-99C5-4A92-B376-DBB15F60110E}" type="slidenum">
              <a:rPr lang="en-US" altLang="en-US"/>
              <a:pPr eaLnBrk="1" hangingPunct="1"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702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BC6241-6E3D-4683-801E-1E0AEB44CEB4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8731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A4795D8-9579-4378-9511-292F9DF6EEDA}" type="slidenum">
              <a:rPr lang="en-US" altLang="en-US"/>
              <a:pPr eaLnBrk="1" hangingPunct="1"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877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SO, Why did you drag all of us here tonight?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8BDA1B7-8776-4650-BA85-D97A45A2E918}" type="slidenum">
              <a:rPr lang="en-US" altLang="en-US"/>
              <a:pPr eaLnBrk="1" hangingPunct="1"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6307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F26A354-33DF-46C9-B566-CC02E57C51F3}" type="slidenum">
              <a:rPr lang="en-US" altLang="en-US"/>
              <a:pPr eaLnBrk="1" hangingPunct="1"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9355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795319-DAAD-4AF2-A527-C9323A638BD4}" type="slidenum">
              <a:rPr lang="en-US" altLang="en-US"/>
              <a:pPr eaLnBrk="1" hangingPunct="1"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8439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07F740-A907-4C32-81DB-0A386646AA56}" type="slidenum">
              <a:rPr lang="en-US" altLang="en-US"/>
              <a:pPr eaLnBrk="1" hangingPunct="1"/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6345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52939BB-2B53-4EE1-A09E-0DCFD4EEF78B}" type="slidenum">
              <a:rPr lang="en-US" altLang="en-US"/>
              <a:pPr eaLnBrk="1" hangingPunct="1"/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7271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A29250E-664C-4055-B922-FBDC65945791}" type="slidenum">
              <a:rPr lang="en-US" altLang="en-US"/>
              <a:pPr eaLnBrk="1" hangingPunct="1"/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2527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56BACF2-EC9E-4E41-B61C-187B1490AEBE}" type="slidenum">
              <a:rPr lang="en-US" altLang="en-US"/>
              <a:pPr eaLnBrk="1" hangingPunct="1"/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5678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Will do!</a:t>
            </a: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FEA3029-A566-4A0B-9FAE-00630F4CDD90}" type="slidenum">
              <a:rPr lang="en-US" altLang="en-US"/>
              <a:pPr eaLnBrk="1" hangingPunct="1"/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409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I am out of questions. How about you guys?</a:t>
            </a: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C7E22CB-EBE7-43D3-BB51-49FCE398E848}" type="slidenum">
              <a:rPr lang="en-US" altLang="en-US"/>
              <a:pPr eaLnBrk="1" hangingPunct="1"/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782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19A1A9F-34CA-42A9-986B-9A433135C220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063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9E5089C-F4D7-4FA9-9C6C-8E7AC8799C27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131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A48D601-B145-43A8-A5C5-57ECACC9BAE7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10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DF501-BCC5-43C0-9777-021FE65EEF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55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29E7-1888-45D0-AD82-6E8E33AA63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51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BE9C2-F8F0-44CE-B1FF-0FE93408E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84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kerSignet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B1108-15B1-4EA9-9E6C-DCBD994245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12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42D536-DD15-458B-9163-CCE06B478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95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D77B60-EDD0-4DD4-9C09-C9AF8E713F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184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826A8-A291-4A09-A32B-8C5F777390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76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64DF13-B564-4914-B34A-24AF0F8CAF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9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AD62F-8821-4297-BEF8-655B2E2350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53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20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5FE2A3-A4BC-49E9-BD6A-ECBA20CC6C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2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50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854570-9815-4933-8947-54844337F8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56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298EBE3-5093-4A73-AE4E-EF164D5D523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akerSignet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akerSignet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akerSignet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akerSignet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akerSignet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Calibri" panose="020F0502020204030204" pitchFamily="34" charset="0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ea typeface="Calibri" panose="020F0502020204030204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Calibri" panose="020F0502020204030204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panose="020F0502020204030204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panose="020F0502020204030204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linkup.shaw-weil.com/" TargetMode="External"/><Relationship Id="rId7" Type="http://schemas.openxmlformats.org/officeDocument/2006/relationships/hyperlink" Target="http://bikewashington.org/canal/index.php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ikecando.com/" TargetMode="External"/><Relationship Id="rId5" Type="http://schemas.openxmlformats.org/officeDocument/2006/relationships/hyperlink" Target="http://www.nps.gov/choh" TargetMode="External"/><Relationship Id="rId4" Type="http://schemas.openxmlformats.org/officeDocument/2006/relationships/hyperlink" Target="http://gaptrail.org/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4" descr="dc-pit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-838200"/>
            <a:ext cx="16040100" cy="794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title-sl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68961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t-453-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228600"/>
            <a:ext cx="9534526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wash-mon-2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7050" y="-2057400"/>
            <a:ext cx="15278100" cy="109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244" name="Picture 4" descr="shaw-yrts-ohiopyle-br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71463"/>
            <a:ext cx="97536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Picture 4" descr="salisbury-2698a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" y="274638"/>
            <a:ext cx="9601200" cy="6278647"/>
          </a:xfrm>
        </p:spPr>
      </p:pic>
    </p:spTree>
    <p:extLst>
      <p:ext uri="{BB962C8B-B14F-4D97-AF65-F5344CB8AC3E}">
        <p14:creationId xmlns:p14="http://schemas.microsoft.com/office/powerpoint/2010/main" val="354862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000">
        <p:fade/>
      </p:transition>
    </mc:Choice>
    <mc:Fallback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250" y="4763"/>
            <a:ext cx="5651500" cy="6858000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" y="533400"/>
            <a:ext cx="9418320" cy="5724676"/>
          </a:xfrm>
        </p:spPr>
      </p:pic>
    </p:spTree>
    <p:extLst>
      <p:ext uri="{BB962C8B-B14F-4D97-AF65-F5344CB8AC3E}">
        <p14:creationId xmlns:p14="http://schemas.microsoft.com/office/powerpoint/2010/main" val="239092754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143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496821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990" cy="6858000"/>
          </a:xfrm>
        </p:spPr>
      </p:pic>
    </p:spTree>
    <p:extLst>
      <p:ext uri="{BB962C8B-B14F-4D97-AF65-F5344CB8AC3E}">
        <p14:creationId xmlns:p14="http://schemas.microsoft.com/office/powerpoint/2010/main" val="86315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000">
        <p:fade/>
      </p:transition>
    </mc:Choice>
    <mc:Fallback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756" cy="6858000"/>
          </a:xfrm>
        </p:spPr>
      </p:pic>
    </p:spTree>
    <p:extLst>
      <p:ext uri="{BB962C8B-B14F-4D97-AF65-F5344CB8AC3E}">
        <p14:creationId xmlns:p14="http://schemas.microsoft.com/office/powerpoint/2010/main" val="224432266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10703909" cy="6858000"/>
          </a:xfrm>
        </p:spPr>
      </p:pic>
    </p:spTree>
    <p:extLst>
      <p:ext uri="{BB962C8B-B14F-4D97-AF65-F5344CB8AC3E}">
        <p14:creationId xmlns:p14="http://schemas.microsoft.com/office/powerpoint/2010/main" val="355070958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mr-1039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-723900"/>
            <a:ext cx="8145462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9"/>
          <p:cNvSpPr txBox="1">
            <a:spLocks noChangeArrowheads="1"/>
          </p:cNvSpPr>
          <p:nvPr/>
        </p:nvSpPr>
        <p:spPr bwMode="auto">
          <a:xfrm>
            <a:off x="693738" y="1600200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Roy Weil</a:t>
            </a:r>
          </a:p>
        </p:txBody>
      </p:sp>
      <p:sp>
        <p:nvSpPr>
          <p:cNvPr id="4100" name="Text Box 10"/>
          <p:cNvSpPr txBox="1">
            <a:spLocks noChangeArrowheads="1"/>
          </p:cNvSpPr>
          <p:nvPr/>
        </p:nvSpPr>
        <p:spPr bwMode="auto">
          <a:xfrm>
            <a:off x="6103938" y="958850"/>
            <a:ext cx="247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Mary Shaw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983163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altLang="en-US" sz="4400" dirty="0" smtClean="0"/>
          </a:p>
          <a:p>
            <a:pPr marL="0" indent="0" algn="ctr" eaLnBrk="1" hangingPunct="1">
              <a:buFontTx/>
              <a:buNone/>
            </a:pPr>
            <a:r>
              <a:rPr lang="en-US" altLang="en-US" sz="4800" dirty="0" smtClean="0"/>
              <a:t>OK, so what does it take</a:t>
            </a:r>
          </a:p>
          <a:p>
            <a:pPr marL="0" indent="0" algn="ctr" eaLnBrk="1" hangingPunct="1">
              <a:buFontTx/>
              <a:buNone/>
            </a:pPr>
            <a:r>
              <a:rPr lang="en-US" altLang="en-US" sz="4800" dirty="0" smtClean="0"/>
              <a:t>to see all this</a:t>
            </a:r>
          </a:p>
          <a:p>
            <a:pPr marL="0" indent="0" algn="ctr" eaLnBrk="1" hangingPunct="1">
              <a:buFontTx/>
              <a:buNone/>
            </a:pPr>
            <a:r>
              <a:rPr lang="en-US" altLang="en-US" sz="4800" dirty="0" smtClean="0"/>
              <a:t>from your bicycle?</a:t>
            </a:r>
            <a:endParaRPr lang="en-US" altLang="en-US" sz="4800" dirty="0" smtClean="0"/>
          </a:p>
          <a:p>
            <a:pPr marL="0" indent="0" algn="ctr" eaLnBrk="1" hangingPunct="1">
              <a:buFontTx/>
              <a:buNone/>
            </a:pPr>
            <a:endParaRPr lang="en-US" altLang="en-US" dirty="0" smtClean="0"/>
          </a:p>
          <a:p>
            <a:pPr marL="0" indent="0" algn="ctr" eaLnBrk="1" hangingPunct="1">
              <a:buFontTx/>
              <a:buNone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7412" name="Picture 4" descr="P6110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4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8676" name="Picture 5" descr="cumb-mule-4893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013" y="228600"/>
            <a:ext cx="10412413" cy="63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People ask us …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74676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 smtClean="0"/>
              <a:t>Where does the trail go</a:t>
            </a:r>
            <a:r>
              <a:rPr lang="en-US" altLang="en-US" dirty="0" smtClean="0"/>
              <a:t>?</a:t>
            </a:r>
            <a:endParaRPr lang="en-US" altLang="en-US" dirty="0" smtClean="0"/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What is the trail like?</a:t>
            </a:r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What kind of bikes do we need?</a:t>
            </a:r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Can we do it?</a:t>
            </a:r>
          </a:p>
        </p:txBody>
      </p:sp>
      <p:pic>
        <p:nvPicPr>
          <p:cNvPr id="18436" name="Picture 5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76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844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013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838200" y="1219200"/>
            <a:ext cx="75438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9459" name="Picture 4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76400"/>
            <a:ext cx="65913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23863" y="381000"/>
            <a:ext cx="80978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latin typeface="BakerSignet" pitchFamily="18" charset="0"/>
              </a:rPr>
              <a:t>Great Allegheny Passage // C&amp;O Canal</a:t>
            </a: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447800"/>
            <a:ext cx="7937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4157663" y="5029200"/>
            <a:ext cx="140493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BakerSignet" pitchFamily="18" charset="0"/>
              </a:rPr>
              <a:t>C&amp;O CANAL </a:t>
            </a:r>
          </a:p>
          <a:p>
            <a:pPr eaLnBrk="1" hangingPunct="1"/>
            <a:r>
              <a:rPr lang="en-US" altLang="en-US">
                <a:latin typeface="BakerSignet" pitchFamily="18" charset="0"/>
              </a:rPr>
              <a:t>TOWPATH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508" name="Picture 4" descr="bollman-4441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027113" y="5257800"/>
            <a:ext cx="51927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1"/>
                </a:solidFill>
              </a:rPr>
              <a:t>Great Allegheny Passage is</a:t>
            </a:r>
            <a:br>
              <a:rPr lang="en-US" altLang="en-US" sz="3200">
                <a:solidFill>
                  <a:schemeClr val="bg1"/>
                </a:solidFill>
              </a:rPr>
            </a:br>
            <a:r>
              <a:rPr lang="en-US" altLang="en-US" sz="3200">
                <a:solidFill>
                  <a:schemeClr val="bg1"/>
                </a:solidFill>
              </a:rPr>
              <a:t>packed crushed limestone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Bike light load</a:t>
            </a:r>
          </a:p>
        </p:txBody>
      </p:sp>
      <p:pic>
        <p:nvPicPr>
          <p:cNvPr id="27652" name="Picture 4" descr="yrt-5089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359900" cy="699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3556" name="Picture 4" descr="ride1-m073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0"/>
            <a:ext cx="97536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0" y="4876800"/>
            <a:ext cx="422275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C&amp;O Towpath is </a:t>
            </a:r>
            <a:br>
              <a:rPr lang="en-US" altLang="en-US" sz="3200">
                <a:solidFill>
                  <a:schemeClr val="bg1"/>
                </a:solidFill>
              </a:rPr>
            </a:br>
            <a:r>
              <a:rPr lang="en-US" altLang="en-US" sz="3200">
                <a:solidFill>
                  <a:schemeClr val="bg1"/>
                </a:solidFill>
              </a:rPr>
              <a:t>often double-track</a:t>
            </a:r>
            <a:br>
              <a:rPr lang="en-US" altLang="en-US" sz="3200">
                <a:solidFill>
                  <a:schemeClr val="bg1"/>
                </a:solidFill>
              </a:rPr>
            </a:br>
            <a:r>
              <a:rPr lang="en-US" altLang="en-US" sz="3200">
                <a:solidFill>
                  <a:schemeClr val="bg1"/>
                </a:solidFill>
              </a:rPr>
              <a:t>with short hills at 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4580" name="Picture 4" descr="P61105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533400"/>
            <a:ext cx="10110788" cy="75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5604" name="Picture 4" descr="mud-2605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124" name="Picture 4" descr="monacacy-4657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4953000" cy="5943600"/>
          </a:xfrm>
        </p:spPr>
        <p:txBody>
          <a:bodyPr/>
          <a:lstStyle/>
          <a:p>
            <a:pPr marL="0" indent="0"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/>
              <a:t>Hybrid, mountain, and touring bikes work fine</a:t>
            </a:r>
          </a:p>
          <a:p>
            <a:pPr marL="0" indent="0"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/>
              <a:t>Use tires with some tread</a:t>
            </a:r>
          </a:p>
          <a:p>
            <a:pPr marL="0" indent="0"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/>
              <a:t>Use good wheels</a:t>
            </a:r>
          </a:p>
          <a:p>
            <a:pPr marL="0" indent="0"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/>
              <a:t>Be sure the bike is in good condition</a:t>
            </a:r>
          </a:p>
          <a:p>
            <a:pPr marL="0" indent="0"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/>
              <a:t>Carry stuff on a rack</a:t>
            </a:r>
          </a:p>
          <a:p>
            <a:pPr marL="0" indent="0"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endParaRPr lang="en-US" altLang="en-US" smtClean="0"/>
          </a:p>
          <a:p>
            <a:pPr marL="0" indent="0"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>
                <a:solidFill>
                  <a:srgbClr val="FF0000"/>
                </a:solidFill>
              </a:rPr>
              <a:t>Lightweight skinny-tired road bikes don’t do well</a:t>
            </a:r>
          </a:p>
        </p:txBody>
      </p:sp>
      <p:pic>
        <p:nvPicPr>
          <p:cNvPr id="26627" name="Picture 4" descr="tvl-contac-tire-1177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3238"/>
            <a:ext cx="2970213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Can we do it?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/>
              <a:t>Can you ride 30 miles both days of a weekend?</a:t>
            </a:r>
          </a:p>
          <a:p>
            <a:pPr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/>
              <a:t>Are you in reasonably good health?</a:t>
            </a:r>
          </a:p>
        </p:txBody>
      </p:sp>
      <p:pic>
        <p:nvPicPr>
          <p:cNvPr id="29700" name="Picture 7" descr="mp0-s007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124200"/>
            <a:ext cx="82677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Four Big Decisions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600200"/>
            <a:ext cx="73152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i="1" smtClean="0">
                <a:solidFill>
                  <a:schemeClr val="hlink"/>
                </a:solidFill>
              </a:rPr>
              <a:t>Direction:</a:t>
            </a:r>
            <a:r>
              <a:rPr lang="en-US" altLang="en-US" smtClean="0"/>
              <a:t> eastbound or westbound?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i="1" smtClean="0">
                <a:solidFill>
                  <a:schemeClr val="hlink"/>
                </a:solidFill>
              </a:rPr>
              <a:t>Distance:</a:t>
            </a:r>
            <a:r>
              <a:rPr lang="en-US" altLang="en-US" smtClean="0"/>
              <a:t> how far should we ride daily?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i="1" smtClean="0">
                <a:solidFill>
                  <a:schemeClr val="hlink"/>
                </a:solidFill>
              </a:rPr>
              <a:t>Support:</a:t>
            </a:r>
            <a:r>
              <a:rPr lang="en-US" altLang="en-US" smtClean="0"/>
              <a:t> how much do we need?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i="1" smtClean="0">
                <a:solidFill>
                  <a:schemeClr val="hlink"/>
                </a:solidFill>
              </a:rPr>
              <a:t>Luxury:</a:t>
            </a:r>
            <a:r>
              <a:rPr lang="en-US" altLang="en-US" smtClean="0"/>
              <a:t> what kind of lodging?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30724" name="Picture 4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76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844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013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4" name="Picture 4" descr="elevation-prof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-757238"/>
            <a:ext cx="12185650" cy="91392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175">
            <a:solidFill>
              <a:schemeClr val="tx1"/>
            </a:solidFill>
          </a:ln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2395538" y="304800"/>
            <a:ext cx="41005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BakerSignet" pitchFamily="18" charset="0"/>
              </a:rPr>
              <a:t>Which Direction?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619375" y="5949950"/>
            <a:ext cx="3629025" cy="450850"/>
            <a:chOff x="2619197" y="5344002"/>
            <a:chExt cx="3629203" cy="450175"/>
          </a:xfrm>
        </p:grpSpPr>
        <p:sp>
          <p:nvSpPr>
            <p:cNvPr id="2" name="Right Arrow 1"/>
            <p:cNvSpPr/>
            <p:nvPr/>
          </p:nvSpPr>
          <p:spPr>
            <a:xfrm rot="12869573">
              <a:off x="2619197" y="5344002"/>
              <a:ext cx="609630" cy="218747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752" name="TextBox 2"/>
            <p:cNvSpPr txBox="1">
              <a:spLocks noChangeArrowheads="1"/>
            </p:cNvSpPr>
            <p:nvPr/>
          </p:nvSpPr>
          <p:spPr bwMode="auto">
            <a:xfrm>
              <a:off x="3176982" y="5486400"/>
              <a:ext cx="30714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/>
                <a:t>ADA ramps are five times this steep!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2772" name="Picture 4" descr="lb-load-f1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09563"/>
            <a:ext cx="97536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601200" cy="6030812"/>
          </a:xfrm>
        </p:spPr>
      </p:pic>
    </p:spTree>
    <p:extLst>
      <p:ext uri="{BB962C8B-B14F-4D97-AF65-F5344CB8AC3E}">
        <p14:creationId xmlns:p14="http://schemas.microsoft.com/office/powerpoint/2010/main" val="7511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How far to ride each day?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 smtClean="0"/>
              <a:t>350 </a:t>
            </a:r>
            <a:r>
              <a:rPr lang="en-US" altLang="en-US" dirty="0" smtClean="0"/>
              <a:t>trail miles between DC and </a:t>
            </a:r>
            <a:r>
              <a:rPr lang="en-US" altLang="en-US" dirty="0" smtClean="0"/>
              <a:t>Pittsburgh</a:t>
            </a:r>
            <a:endParaRPr lang="en-US" altLang="en-US" dirty="0" smtClean="0"/>
          </a:p>
          <a:p>
            <a:pPr marL="574675" lvl="1" indent="-161925" eaLnBrk="1" hangingPunct="1">
              <a:buFontTx/>
              <a:buNone/>
            </a:pPr>
            <a:r>
              <a:rPr lang="en-US" altLang="en-US" dirty="0" smtClean="0"/>
              <a:t>10 days at </a:t>
            </a:r>
            <a:r>
              <a:rPr lang="en-US" altLang="en-US" dirty="0" smtClean="0"/>
              <a:t>35 </a:t>
            </a:r>
            <a:r>
              <a:rPr lang="en-US" altLang="en-US" dirty="0" smtClean="0"/>
              <a:t>miles/day</a:t>
            </a:r>
            <a:br>
              <a:rPr lang="en-US" altLang="en-US" dirty="0" smtClean="0"/>
            </a:br>
            <a:r>
              <a:rPr lang="en-US" altLang="en-US" dirty="0" smtClean="0"/>
              <a:t>8 days at </a:t>
            </a:r>
            <a:r>
              <a:rPr lang="en-US" altLang="en-US" dirty="0" smtClean="0"/>
              <a:t>45  </a:t>
            </a:r>
            <a:r>
              <a:rPr lang="en-US" altLang="en-US" dirty="0" smtClean="0"/>
              <a:t>miles/day</a:t>
            </a:r>
            <a:br>
              <a:rPr lang="en-US" altLang="en-US" dirty="0" smtClean="0"/>
            </a:br>
            <a:r>
              <a:rPr lang="en-US" altLang="en-US" dirty="0" smtClean="0"/>
              <a:t>6 days at </a:t>
            </a:r>
            <a:r>
              <a:rPr lang="en-US" altLang="en-US" dirty="0" smtClean="0"/>
              <a:t>60 </a:t>
            </a:r>
            <a:r>
              <a:rPr lang="en-US" altLang="en-US" dirty="0" smtClean="0"/>
              <a:t>miles/day</a:t>
            </a:r>
            <a:br>
              <a:rPr lang="en-US" altLang="en-US" dirty="0" smtClean="0"/>
            </a:br>
            <a:r>
              <a:rPr lang="en-US" altLang="en-US" dirty="0" smtClean="0"/>
              <a:t>5 days at </a:t>
            </a:r>
            <a:r>
              <a:rPr lang="en-US" altLang="en-US" dirty="0" smtClean="0"/>
              <a:t>70 </a:t>
            </a:r>
            <a:r>
              <a:rPr lang="en-US" altLang="en-US" dirty="0" smtClean="0"/>
              <a:t>miles/day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Plus distance to lodging if not camping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Plus time to visit nearby attractions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Plus allowance for rain, repairs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>
                <a:solidFill>
                  <a:schemeClr val="hlink"/>
                </a:solidFill>
              </a:rPr>
              <a:t>Remember, the surface is not asphalt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844" name="Picture 4" descr="round-bottom-2283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-85725"/>
            <a:ext cx="935990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22263" y="5562600"/>
            <a:ext cx="8550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1"/>
                </a:solidFill>
              </a:rPr>
              <a:t>Self-contained trips carry everything they need</a:t>
            </a:r>
            <a:br>
              <a:rPr lang="en-US" altLang="en-US" sz="3200">
                <a:solidFill>
                  <a:schemeClr val="bg1"/>
                </a:solidFill>
              </a:rPr>
            </a:br>
            <a:r>
              <a:rPr lang="en-US" altLang="en-US" sz="3200" b="1">
                <a:solidFill>
                  <a:schemeClr val="bg1"/>
                </a:solidFill>
              </a:rPr>
              <a:t>…</a:t>
            </a:r>
            <a:r>
              <a:rPr lang="en-US" altLang="en-US" sz="3200">
                <a:solidFill>
                  <a:schemeClr val="bg1"/>
                </a:solidFill>
              </a:rPr>
              <a:t>including house and kitchen if camping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868" name="Picture 4" descr="van-iwb-0840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35990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203325" y="5715000"/>
            <a:ext cx="67008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Lightly- and fully-supported trips use</a:t>
            </a:r>
            <a:br>
              <a:rPr lang="en-US" altLang="en-US" sz="3200">
                <a:solidFill>
                  <a:schemeClr val="bg1"/>
                </a:solidFill>
              </a:rPr>
            </a:br>
            <a:r>
              <a:rPr lang="en-US" altLang="en-US" sz="3200">
                <a:solidFill>
                  <a:schemeClr val="bg1"/>
                </a:solidFill>
              </a:rPr>
              <a:t>a vehicle to transport baggage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People also ask us …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76200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b="1" dirty="0" smtClean="0">
                <a:solidFill>
                  <a:srgbClr val="00B050"/>
                </a:solidFill>
              </a:rPr>
              <a:t>Where will we sleep? Where will we eat?</a:t>
            </a:r>
          </a:p>
          <a:p>
            <a:pPr marL="0" indent="0" eaLnBrk="1" hangingPunct="1">
              <a:buFontTx/>
              <a:buNone/>
            </a:pPr>
            <a:endParaRPr lang="en-US" altLang="en-US" b="1" dirty="0" smtClean="0">
              <a:solidFill>
                <a:srgbClr val="00B05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How do we get to the trail and back?</a:t>
            </a:r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What if it rains?</a:t>
            </a:r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What can go wrong? Is it safe?</a:t>
            </a:r>
          </a:p>
        </p:txBody>
      </p:sp>
      <p:pic>
        <p:nvPicPr>
          <p:cNvPr id="40964" name="Picture 4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76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844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013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8" name="Picture 4" descr="dam-2638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4038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Indoor Lodging</a:t>
            </a:r>
          </a:p>
        </p:txBody>
      </p:sp>
      <p:pic>
        <p:nvPicPr>
          <p:cNvPr id="38915" name="Picture 5" descr="scarsdl-group-927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42131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bav-t002-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905000"/>
            <a:ext cx="547528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wmsport-motel-623-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3778250"/>
            <a:ext cx="5237162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Freeform 9"/>
          <p:cNvSpPr>
            <a:spLocks/>
          </p:cNvSpPr>
          <p:nvPr/>
        </p:nvSpPr>
        <p:spPr bwMode="auto">
          <a:xfrm>
            <a:off x="3886200" y="1905000"/>
            <a:ext cx="1295400" cy="3048000"/>
          </a:xfrm>
          <a:custGeom>
            <a:avLst/>
            <a:gdLst>
              <a:gd name="T0" fmla="*/ 2147483647 w 816"/>
              <a:gd name="T1" fmla="*/ 0 h 1920"/>
              <a:gd name="T2" fmla="*/ 2147483647 w 816"/>
              <a:gd name="T3" fmla="*/ 0 h 1920"/>
              <a:gd name="T4" fmla="*/ 2147483647 w 816"/>
              <a:gd name="T5" fmla="*/ 2147483647 h 1920"/>
              <a:gd name="T6" fmla="*/ 0 w 816"/>
              <a:gd name="T7" fmla="*/ 2147483647 h 1920"/>
              <a:gd name="T8" fmla="*/ 0 w 816"/>
              <a:gd name="T9" fmla="*/ 2147483647 h 19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1920">
                <a:moveTo>
                  <a:pt x="240" y="0"/>
                </a:moveTo>
                <a:lnTo>
                  <a:pt x="816" y="0"/>
                </a:lnTo>
                <a:lnTo>
                  <a:pt x="816" y="1200"/>
                </a:lnTo>
                <a:lnTo>
                  <a:pt x="0" y="1200"/>
                </a:lnTo>
                <a:lnTo>
                  <a:pt x="0" y="1920"/>
                </a:lnTo>
              </a:path>
            </a:pathLst>
          </a:custGeom>
          <a:noFill/>
          <a:ln w="38100" cmpd="sng">
            <a:solidFill>
              <a:srgbClr val="E9E2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457200" y="5486400"/>
            <a:ext cx="31781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Hotel, B&amp;B, motel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9940" name="Picture 4" descr="huck-hill-4685a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35990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28600" y="6324600"/>
            <a:ext cx="5411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Primitive camping beside the trail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988" name="Picture 4" descr="yockatomac-hot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5" cy="7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737100" y="1447800"/>
            <a:ext cx="44831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chemeClr val="hlink"/>
                </a:solidFill>
              </a:rPr>
              <a:t>From </a:t>
            </a:r>
            <a:r>
              <a:rPr lang="en-US" altLang="en-US" sz="2800" i="1">
                <a:solidFill>
                  <a:schemeClr val="hlink"/>
                </a:solidFill>
              </a:rPr>
              <a:t>Linking Up</a:t>
            </a:r>
          </a:p>
          <a:p>
            <a:pPr algn="ctr" eaLnBrk="1" hangingPunct="1"/>
            <a:r>
              <a:rPr lang="en-US" altLang="en-US" sz="2800">
                <a:solidFill>
                  <a:schemeClr val="hlink"/>
                </a:solidFill>
              </a:rPr>
              <a:t>and</a:t>
            </a:r>
          </a:p>
          <a:p>
            <a:pPr algn="ctr" eaLnBrk="1" hangingPunct="1"/>
            <a:r>
              <a:rPr lang="en-US" altLang="en-US" sz="2800">
                <a:solidFill>
                  <a:schemeClr val="hlink"/>
                </a:solidFill>
              </a:rPr>
              <a:t>http://linkup.shaw-weil.com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334000" y="3581400"/>
            <a:ext cx="36528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hlink"/>
                </a:solidFill>
              </a:rPr>
              <a:t>Note 25- to 30-mile</a:t>
            </a:r>
            <a:br>
              <a:rPr lang="en-US" altLang="en-US" sz="2800">
                <a:solidFill>
                  <a:schemeClr val="hlink"/>
                </a:solidFill>
              </a:rPr>
            </a:br>
            <a:r>
              <a:rPr lang="en-US" altLang="en-US" sz="2800">
                <a:solidFill>
                  <a:schemeClr val="hlink"/>
                </a:solidFill>
              </a:rPr>
              <a:t>gaps between lodging</a:t>
            </a:r>
          </a:p>
        </p:txBody>
      </p:sp>
      <p:sp>
        <p:nvSpPr>
          <p:cNvPr id="41991" name="Line 8"/>
          <p:cNvSpPr>
            <a:spLocks noChangeShapeType="1"/>
          </p:cNvSpPr>
          <p:nvPr/>
        </p:nvSpPr>
        <p:spPr bwMode="auto">
          <a:xfrm flipH="1">
            <a:off x="2133600" y="4114800"/>
            <a:ext cx="32004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9"/>
          <p:cNvSpPr>
            <a:spLocks noChangeShapeType="1"/>
          </p:cNvSpPr>
          <p:nvPr/>
        </p:nvSpPr>
        <p:spPr bwMode="auto">
          <a:xfrm flipH="1" flipV="1">
            <a:off x="1447800" y="990600"/>
            <a:ext cx="3886200" cy="2819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will my bicycle sleep?</a:t>
            </a:r>
          </a:p>
        </p:txBody>
      </p:sp>
      <p:pic>
        <p:nvPicPr>
          <p:cNvPr id="44035" name="Picture 4" descr="hotel-bike-0793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98600"/>
            <a:ext cx="4405313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 descr="bikes-006-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067050"/>
            <a:ext cx="50546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4876800" y="1676400"/>
            <a:ext cx="34258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Lodging along the trail</a:t>
            </a:r>
            <a:b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knows about bicycles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7912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… but if it’s raining…</a:t>
            </a:r>
          </a:p>
        </p:txBody>
      </p:sp>
      <p:sp>
        <p:nvSpPr>
          <p:cNvPr id="45059" name="Text Box 7"/>
          <p:cNvSpPr txBox="1">
            <a:spLocks noChangeArrowheads="1"/>
          </p:cNvSpPr>
          <p:nvPr/>
        </p:nvSpPr>
        <p:spPr bwMode="auto">
          <a:xfrm>
            <a:off x="304800" y="1489075"/>
            <a:ext cx="392588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Wash the bike, please</a:t>
            </a:r>
            <a:br>
              <a:rPr lang="en-US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should be a hose handy</a:t>
            </a:r>
          </a:p>
        </p:txBody>
      </p:sp>
      <p:pic>
        <p:nvPicPr>
          <p:cNvPr id="4506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6548438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0"/>
            <a:ext cx="28336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heetz-803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0"/>
            <a:ext cx="5256212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Where will we eat?</a:t>
            </a: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lunch-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86863" cy="6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Where will we eat?</a:t>
            </a: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ohiopyle-lunch-5179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88" y="0"/>
            <a:ext cx="9451976" cy="780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Where will we eat?</a:t>
            </a: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lunch-0438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250363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Where will we eat?</a:t>
            </a: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iwb-bkfst-0837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8848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Where will we eat?</a:t>
            </a: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172" name="Picture 5" descr="P62309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5" y="-36513"/>
            <a:ext cx="9242425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People also ask us …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76200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 smtClean="0"/>
              <a:t>Where will we sleep? Where will we eat?</a:t>
            </a:r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b="1" dirty="0" smtClean="0">
                <a:solidFill>
                  <a:srgbClr val="00B050"/>
                </a:solidFill>
              </a:rPr>
              <a:t>How do we get to the trail and back?</a:t>
            </a:r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What if it rains?</a:t>
            </a:r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What can go wrong? Is it safe?</a:t>
            </a:r>
          </a:p>
        </p:txBody>
      </p:sp>
      <p:pic>
        <p:nvPicPr>
          <p:cNvPr id="40964" name="Picture 4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76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844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013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1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To and from trail</a:t>
            </a:r>
          </a:p>
        </p:txBody>
      </p:sp>
      <p:pic>
        <p:nvPicPr>
          <p:cNvPr id="51204" name="Picture 4" descr="shuttle-5160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85725"/>
            <a:ext cx="915035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562600" y="304800"/>
            <a:ext cx="309721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Get to the trail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by hiring someone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to drive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un-sta-z107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457200"/>
            <a:ext cx="59721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228600" y="838200"/>
            <a:ext cx="21605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 to the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trail by taking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train</a:t>
            </a: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228600" y="4724400"/>
            <a:ext cx="25146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 check bikes between Pittsburgh and Washington </a:t>
            </a:r>
            <a:endParaRPr lang="en-US" alt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381000" y="609600"/>
            <a:ext cx="2913063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      </a:t>
            </a:r>
            <a:r>
              <a:rPr lang="en-US" altLang="en-US" sz="28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NEW!!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 to the trail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Pittsburgh by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taking the airplane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2451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537368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5715000" y="4121150"/>
            <a:ext cx="31242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new spur from the Montour Trail now connects to Pittsburgh airport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427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People also ask us …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76200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 smtClean="0"/>
              <a:t>Where will we sleep? Where will we eat?</a:t>
            </a:r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How do we get to the trail and back?</a:t>
            </a:r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b="1" dirty="0" smtClean="0">
                <a:solidFill>
                  <a:srgbClr val="00B050"/>
                </a:solidFill>
              </a:rPr>
              <a:t>What if it rains?</a:t>
            </a:r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What can go wrong? Is it safe?</a:t>
            </a:r>
          </a:p>
        </p:txBody>
      </p:sp>
      <p:pic>
        <p:nvPicPr>
          <p:cNvPr id="40964" name="Picture 4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76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844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013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MCj04413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if it rains</a:t>
            </a:r>
          </a:p>
        </p:txBody>
      </p:sp>
      <p:pic>
        <p:nvPicPr>
          <p:cNvPr id="55300" name="Picture 6" descr="roy-mary-gail-607-350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5726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5410200" y="5680075"/>
            <a:ext cx="263683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"/>
              </a:spcBef>
            </a:pPr>
            <a:r>
              <a:rPr lang="en-US" altLang="en-US" sz="2800">
                <a:solidFill>
                  <a:schemeClr val="bg1"/>
                </a:solidFill>
              </a:rPr>
              <a:t>What if it rains?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6324" name="Picture 4" descr="c0-mud-4-97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175"/>
            <a:ext cx="10456863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324600" y="685800"/>
            <a:ext cx="21621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"/>
              </a:spcBef>
            </a:pPr>
            <a:r>
              <a:rPr lang="en-US" altLang="en-US" sz="2800">
                <a:solidFill>
                  <a:schemeClr val="bg1"/>
                </a:solidFill>
              </a:rPr>
              <a:t>You get wet!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7348" name="Picture 4" descr="hancock-wash-558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28600"/>
            <a:ext cx="81343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791200" y="5762625"/>
            <a:ext cx="23622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"/>
              </a:spcBef>
            </a:pPr>
            <a:r>
              <a:rPr lang="en-US" altLang="en-US" sz="2800">
                <a:solidFill>
                  <a:schemeClr val="bg1"/>
                </a:solidFill>
              </a:rPr>
              <a:t>You clean up!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"/>
            <a:ext cx="9756485" cy="7315200"/>
          </a:xfrm>
        </p:spPr>
      </p:pic>
    </p:spTree>
    <p:extLst>
      <p:ext uri="{BB962C8B-B14F-4D97-AF65-F5344CB8AC3E}">
        <p14:creationId xmlns:p14="http://schemas.microsoft.com/office/powerpoint/2010/main" val="226796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196" name="Picture 5" descr="rail-with-trail-3717-13-12-sharp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8" y="-228600"/>
            <a:ext cx="9553576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8372" name="Picture 4" descr="camp-drying-2162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5038" y="0"/>
            <a:ext cx="10155238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57200" y="5257800"/>
            <a:ext cx="210343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"/>
              </a:spcBef>
            </a:pPr>
            <a:r>
              <a:rPr lang="en-US" altLang="en-US" sz="2800">
                <a:solidFill>
                  <a:schemeClr val="bg1"/>
                </a:solidFill>
              </a:rPr>
              <a:t>You dry out!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What can go wrong?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>
                <a:solidFill>
                  <a:srgbClr val="CC3300"/>
                </a:solidFill>
              </a:rPr>
              <a:t>Minor mechanical problems </a:t>
            </a:r>
          </a:p>
          <a:p>
            <a:pPr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>
                <a:solidFill>
                  <a:srgbClr val="CC3300"/>
                </a:solidFill>
              </a:rPr>
              <a:t>Bumps, bruises, poison ivy</a:t>
            </a:r>
          </a:p>
          <a:p>
            <a:pPr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>
                <a:solidFill>
                  <a:srgbClr val="CC3300"/>
                </a:solidFill>
              </a:rPr>
              <a:t>Poor phone coverage</a:t>
            </a:r>
          </a:p>
          <a:p>
            <a:pPr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>
                <a:solidFill>
                  <a:srgbClr val="006600"/>
                </a:solidFill>
              </a:rPr>
              <a:t>Almost no auto traffic</a:t>
            </a:r>
          </a:p>
          <a:p>
            <a:pPr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>
                <a:solidFill>
                  <a:srgbClr val="006600"/>
                </a:solidFill>
              </a:rPr>
              <a:t>Good safety record</a:t>
            </a:r>
          </a:p>
          <a:p>
            <a:pPr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r>
              <a:rPr lang="en-US" altLang="en-US" smtClean="0">
                <a:solidFill>
                  <a:srgbClr val="CC3300"/>
                </a:solidFill>
              </a:rPr>
              <a:t>But it’s all real </a:t>
            </a:r>
            <a:r>
              <a:rPr lang="en-US" altLang="en-US" smtClean="0">
                <a:solidFill>
                  <a:srgbClr val="CC3300"/>
                </a:solidFill>
                <a:cs typeface="Arial" panose="020B0604020202020204" pitchFamily="34" charset="0"/>
              </a:rPr>
              <a:t>–</a:t>
            </a:r>
            <a:r>
              <a:rPr lang="en-US" altLang="en-US" smtClean="0">
                <a:solidFill>
                  <a:srgbClr val="CC3300"/>
                </a:solidFill>
              </a:rPr>
              <a:t> </a:t>
            </a:r>
            <a:br>
              <a:rPr lang="en-US" altLang="en-US" smtClean="0">
                <a:solidFill>
                  <a:srgbClr val="CC3300"/>
                </a:solidFill>
              </a:rPr>
            </a:br>
            <a:r>
              <a:rPr lang="en-US" altLang="en-US" smtClean="0">
                <a:solidFill>
                  <a:srgbClr val="CC3300"/>
                </a:solidFill>
              </a:rPr>
              <a:t>  no safety rails</a:t>
            </a:r>
          </a:p>
          <a:p>
            <a:pPr eaLnBrk="1" hangingPunct="1">
              <a:spcBef>
                <a:spcPct val="30000"/>
              </a:spcBef>
              <a:spcAft>
                <a:spcPct val="10000"/>
              </a:spcAft>
              <a:buFontTx/>
              <a:buNone/>
            </a:pPr>
            <a:endParaRPr lang="en-US" altLang="en-US" smtClean="0"/>
          </a:p>
        </p:txBody>
      </p:sp>
      <p:pic>
        <p:nvPicPr>
          <p:cNvPr id="43013" name="Picture 5" descr="spot-1200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2895600"/>
            <a:ext cx="323532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0420" name="Picture 4" descr="tirefix-202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950"/>
            <a:ext cx="9296400" cy="721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44" name="Picture 4" descr="poison-ivy-0032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0"/>
            <a:ext cx="5265737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poison-ivy-0520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7863" cy="703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209800" y="6278563"/>
            <a:ext cx="205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Poison Ivy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4516" name="Picture 4" descr="group-cumb-0218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46038"/>
            <a:ext cx="9498013" cy="704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800225" y="500063"/>
            <a:ext cx="554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bg1"/>
                </a:solidFill>
              </a:rPr>
              <a:t>Put yourself in this picture!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7588" name="Picture 4" descr="dummy certific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52400"/>
            <a:ext cx="8720137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Online resources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10000"/>
              </a:spcAft>
              <a:buFontTx/>
              <a:buNone/>
              <a:tabLst>
                <a:tab pos="8008938" algn="r"/>
              </a:tabLst>
            </a:pPr>
            <a:r>
              <a:rPr lang="en-US" altLang="en-US" sz="2800" smtClean="0"/>
              <a:t>Our site 	</a:t>
            </a:r>
            <a:r>
              <a:rPr lang="en-US" altLang="en-US" sz="2800" smtClean="0">
                <a:hlinkClick r:id="rId3"/>
              </a:rPr>
              <a:t>http://linkup.shaw-weil.com</a:t>
            </a:r>
            <a:endParaRPr lang="en-US" altLang="en-US" sz="2800" smtClean="0"/>
          </a:p>
          <a:p>
            <a:pPr eaLnBrk="1" hangingPunct="1">
              <a:spcBef>
                <a:spcPct val="30000"/>
              </a:spcBef>
              <a:spcAft>
                <a:spcPct val="10000"/>
              </a:spcAft>
              <a:buFontTx/>
              <a:buNone/>
              <a:tabLst>
                <a:tab pos="8008938" algn="r"/>
              </a:tabLst>
            </a:pPr>
            <a:r>
              <a:rPr lang="en-US" altLang="en-US" sz="2800" smtClean="0"/>
              <a:t>Great Allegheny Passage	</a:t>
            </a:r>
            <a:r>
              <a:rPr lang="en-US" altLang="en-US" sz="2800" smtClean="0">
                <a:hlinkClick r:id="rId4"/>
              </a:rPr>
              <a:t>http://gaptrail.org/</a:t>
            </a:r>
            <a:endParaRPr lang="en-US" altLang="en-US" sz="2800" smtClean="0"/>
          </a:p>
          <a:p>
            <a:pPr eaLnBrk="1" hangingPunct="1">
              <a:spcBef>
                <a:spcPct val="40000"/>
              </a:spcBef>
              <a:spcAft>
                <a:spcPct val="10000"/>
              </a:spcAft>
              <a:buFontTx/>
              <a:buNone/>
              <a:tabLst>
                <a:tab pos="8008938" algn="r"/>
              </a:tabLst>
            </a:pPr>
            <a:r>
              <a:rPr lang="en-US" altLang="en-US" sz="2800" smtClean="0"/>
              <a:t>C&amp;O Canal (NPS)	</a:t>
            </a:r>
            <a:r>
              <a:rPr lang="en-US" altLang="en-US" sz="2800" smtClean="0">
                <a:hlinkClick r:id="rId5"/>
              </a:rPr>
              <a:t>http://www.nps.gov/choh</a:t>
            </a:r>
            <a:endParaRPr lang="en-US" altLang="en-US" sz="2800" smtClean="0"/>
          </a:p>
          <a:p>
            <a:pPr eaLnBrk="1" hangingPunct="1">
              <a:spcBef>
                <a:spcPct val="40000"/>
              </a:spcBef>
              <a:spcAft>
                <a:spcPct val="10000"/>
              </a:spcAft>
              <a:buFontTx/>
              <a:buNone/>
              <a:tabLst>
                <a:tab pos="8008938" algn="r"/>
              </a:tabLst>
            </a:pPr>
            <a:r>
              <a:rPr lang="en-US" altLang="en-US" sz="2800" smtClean="0"/>
              <a:t>Bike C&amp;O	</a:t>
            </a:r>
            <a:r>
              <a:rPr lang="en-US" altLang="en-US" sz="2800" smtClean="0">
                <a:hlinkClick r:id="rId6"/>
              </a:rPr>
              <a:t>http://www.bikecando.com/</a:t>
            </a:r>
            <a:endParaRPr lang="en-US" altLang="en-US" sz="2800" smtClean="0"/>
          </a:p>
          <a:p>
            <a:pPr eaLnBrk="1" hangingPunct="1">
              <a:spcBef>
                <a:spcPct val="40000"/>
              </a:spcBef>
              <a:spcAft>
                <a:spcPct val="10000"/>
              </a:spcAft>
              <a:buFontTx/>
              <a:buNone/>
              <a:tabLst>
                <a:tab pos="8008938" algn="r"/>
              </a:tabLst>
            </a:pPr>
            <a:r>
              <a:rPr lang="en-US" altLang="en-US" sz="2800" smtClean="0"/>
              <a:t>Bike Washington C&amp;O Guide	</a:t>
            </a:r>
            <a:r>
              <a:rPr lang="en-US" altLang="en-US" sz="2800" smtClean="0">
                <a:hlinkClick r:id="rId7"/>
              </a:rPr>
              <a:t>http://bikewashington.org/canal/index.php</a:t>
            </a:r>
            <a:endParaRPr lang="en-US" altLang="en-US" sz="2800" smtClean="0"/>
          </a:p>
          <a:p>
            <a:pPr eaLnBrk="1" hangingPunct="1">
              <a:spcBef>
                <a:spcPct val="40000"/>
              </a:spcBef>
              <a:spcAft>
                <a:spcPct val="10000"/>
              </a:spcAft>
              <a:buFontTx/>
              <a:buNone/>
              <a:tabLst>
                <a:tab pos="8008938" algn="r"/>
              </a:tabLst>
            </a:pPr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0753" y="-685800"/>
            <a:ext cx="3722494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600" dirty="0" smtClean="0">
                <a:solidFill>
                  <a:srgbClr val="006600">
                    <a:alpha val="69000"/>
                  </a:srgbClr>
                </a:solidFill>
              </a:rPr>
              <a:t>$</a:t>
            </a:r>
            <a:endParaRPr lang="en-US" sz="49600" dirty="0">
              <a:solidFill>
                <a:srgbClr val="006600">
                  <a:alpha val="69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592763"/>
          </a:xfrm>
        </p:spPr>
        <p:txBody>
          <a:bodyPr/>
          <a:lstStyle/>
          <a:p>
            <a:pPr marL="0" indent="0" algn="ctr">
              <a:buNone/>
            </a:pPr>
            <a:endParaRPr lang="en-US" sz="1100" dirty="0" smtClean="0"/>
          </a:p>
          <a:p>
            <a:pPr marL="0" indent="0" algn="ctr">
              <a:buNone/>
            </a:pPr>
            <a:r>
              <a:rPr lang="en-US" sz="11500" b="1" dirty="0" smtClean="0"/>
              <a:t>Economic </a:t>
            </a:r>
          </a:p>
          <a:p>
            <a:pPr marL="0" indent="0" algn="ctr">
              <a:buNone/>
            </a:pPr>
            <a:r>
              <a:rPr lang="en-US" sz="11500" b="1" dirty="0" smtClean="0"/>
              <a:t>Impact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17560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Pittsburgh to Cumberland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 </a:t>
            </a:r>
            <a:r>
              <a:rPr lang="en-US" dirty="0"/>
              <a:t>studies/surveys completed </a:t>
            </a:r>
            <a:r>
              <a:rPr lang="en-US" dirty="0" smtClean="0"/>
              <a:t>1998-2015 </a:t>
            </a:r>
          </a:p>
          <a:p>
            <a:pPr lvl="1"/>
            <a:r>
              <a:rPr lang="en-US" dirty="0" smtClean="0"/>
              <a:t>by </a:t>
            </a:r>
            <a:r>
              <a:rPr lang="en-US" dirty="0"/>
              <a:t>Trail Town Program® and </a:t>
            </a:r>
            <a:r>
              <a:rPr lang="en-US" dirty="0" smtClean="0"/>
              <a:t>partners</a:t>
            </a:r>
            <a:endParaRPr lang="en-US" dirty="0"/>
          </a:p>
          <a:p>
            <a:r>
              <a:rPr lang="en-US" dirty="0" smtClean="0"/>
              <a:t>Estimated </a:t>
            </a:r>
            <a:r>
              <a:rPr lang="en-US" dirty="0"/>
              <a:t>Trail Usage: 940,000 (2013)</a:t>
            </a:r>
          </a:p>
          <a:p>
            <a:r>
              <a:rPr lang="en-US" dirty="0" smtClean="0"/>
              <a:t>Estimated </a:t>
            </a:r>
            <a:r>
              <a:rPr lang="en-US" dirty="0"/>
              <a:t>Overall Direct Economic Impact: $50 Million (2012)</a:t>
            </a:r>
          </a:p>
          <a:p>
            <a:r>
              <a:rPr lang="en-US" dirty="0" smtClean="0"/>
              <a:t>Average </a:t>
            </a:r>
            <a:r>
              <a:rPr lang="en-US" dirty="0"/>
              <a:t>Day User Spends: $18 per day (2014)</a:t>
            </a:r>
          </a:p>
          <a:p>
            <a:r>
              <a:rPr lang="en-US" dirty="0" smtClean="0"/>
              <a:t>Average </a:t>
            </a:r>
            <a:r>
              <a:rPr lang="en-US" dirty="0"/>
              <a:t>Overnight Guest Spends: $124 per night (2014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Activity and Impact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137 new trail-related </a:t>
            </a:r>
            <a:r>
              <a:rPr lang="en-US" dirty="0"/>
              <a:t>businesses opened in the Trail </a:t>
            </a:r>
            <a:r>
              <a:rPr lang="en-US" dirty="0" smtClean="0"/>
              <a:t>Towns </a:t>
            </a:r>
            <a:r>
              <a:rPr lang="en-US" dirty="0"/>
              <a:t>since 2007. There were </a:t>
            </a:r>
            <a:r>
              <a:rPr lang="en-US" dirty="0" smtClean="0"/>
              <a:t>72 business closings, with net </a:t>
            </a:r>
            <a:r>
              <a:rPr lang="en-US" dirty="0"/>
              <a:t>gain </a:t>
            </a:r>
            <a:r>
              <a:rPr lang="en-US" dirty="0" smtClean="0"/>
              <a:t>of 65</a:t>
            </a:r>
            <a:endParaRPr lang="en-US" dirty="0"/>
          </a:p>
          <a:p>
            <a:r>
              <a:rPr lang="en-US" dirty="0" smtClean="0"/>
              <a:t>270+ net </a:t>
            </a:r>
            <a:r>
              <a:rPr lang="en-US" dirty="0"/>
              <a:t>new </a:t>
            </a:r>
            <a:r>
              <a:rPr lang="en-US" dirty="0" smtClean="0"/>
              <a:t>jobs were </a:t>
            </a:r>
            <a:r>
              <a:rPr lang="en-US" dirty="0"/>
              <a:t>created</a:t>
            </a:r>
          </a:p>
          <a:p>
            <a:r>
              <a:rPr lang="en-US" dirty="0" smtClean="0"/>
              <a:t>25 businesses </a:t>
            </a:r>
            <a:r>
              <a:rPr lang="en-US" dirty="0"/>
              <a:t>expanded operations and 15 changed hands during this period.</a:t>
            </a:r>
          </a:p>
          <a:p>
            <a:r>
              <a:rPr lang="en-US" dirty="0" smtClean="0"/>
              <a:t>Estimated </a:t>
            </a:r>
            <a:r>
              <a:rPr lang="en-US" dirty="0"/>
              <a:t>Sales Related to Trail </a:t>
            </a:r>
            <a:r>
              <a:rPr lang="en-US" dirty="0" smtClean="0"/>
              <a:t>Traffic:</a:t>
            </a:r>
            <a:br>
              <a:rPr lang="en-US" dirty="0" smtClean="0"/>
            </a:br>
            <a:r>
              <a:rPr lang="en-US" dirty="0" smtClean="0"/>
              <a:t>2008</a:t>
            </a:r>
            <a:r>
              <a:rPr lang="en-US" dirty="0"/>
              <a:t>: 25%, 2012: 30%, 2013: 34%, </a:t>
            </a:r>
            <a:r>
              <a:rPr lang="en-US" dirty="0" smtClean="0"/>
              <a:t>2014: 40%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4340" name="Picture 4" descr="savage-sunset-4949a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925"/>
            <a:ext cx="935990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152400" y="315913"/>
            <a:ext cx="5156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latin typeface="BakerSignet" pitchFamily="18" charset="0"/>
              </a:rPr>
              <a:t>Volunteer Opportunities</a:t>
            </a:r>
          </a:p>
        </p:txBody>
      </p:sp>
      <p:sp>
        <p:nvSpPr>
          <p:cNvPr id="68611" name="Rectangle 1"/>
          <p:cNvSpPr>
            <a:spLocks noChangeArrowheads="1"/>
          </p:cNvSpPr>
          <p:nvPr/>
        </p:nvSpPr>
        <p:spPr bwMode="auto">
          <a:xfrm>
            <a:off x="152400" y="1295400"/>
            <a:ext cx="49530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sz="3200">
                <a:latin typeface="Eras Demi ITC" panose="020B0805030504020804" pitchFamily="34" charset="0"/>
              </a:rPr>
              <a:t>These trails have been developed largely through the efforts of </a:t>
            </a:r>
            <a:br>
              <a:rPr lang="en-US" altLang="en-US" sz="3200">
                <a:latin typeface="Eras Demi ITC" panose="020B0805030504020804" pitchFamily="34" charset="0"/>
              </a:rPr>
            </a:br>
            <a:r>
              <a:rPr lang="en-US" altLang="en-US" sz="3200">
                <a:latin typeface="Eras Demi ITC" panose="020B0805030504020804" pitchFamily="34" charset="0"/>
              </a:rPr>
              <a:t>many, many volunteers</a:t>
            </a:r>
          </a:p>
        </p:txBody>
      </p:sp>
      <p:pic>
        <p:nvPicPr>
          <p:cNvPr id="6861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-7938"/>
            <a:ext cx="37592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4235450"/>
            <a:ext cx="3581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4"/>
          <p:cNvSpPr txBox="1">
            <a:spLocks noChangeArrowheads="1"/>
          </p:cNvSpPr>
          <p:nvPr/>
        </p:nvSpPr>
        <p:spPr bwMode="auto">
          <a:xfrm>
            <a:off x="457200" y="5029200"/>
            <a:ext cx="3614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Berlin Sans FB Demi" panose="020E0802020502020306" pitchFamily="34" charset="0"/>
              </a:rPr>
              <a:t>‘</a:t>
            </a:r>
            <a: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  <a:t>You get to </a:t>
            </a:r>
          </a:p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  <a:t>play in the dirt</a:t>
            </a:r>
          </a:p>
        </p:txBody>
      </p:sp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4" descr="roy-mary-sign-5910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6200" y="565785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FF00"/>
                </a:solidFill>
                <a:latin typeface="Eras Bold ITC" panose="020B0907030504020204" pitchFamily="34" charset="0"/>
              </a:rPr>
              <a:t>You get down to </a:t>
            </a:r>
          </a:p>
          <a:p>
            <a:pPr eaLnBrk="1" hangingPunct="1"/>
            <a:r>
              <a:rPr lang="en-US" altLang="en-US" sz="3600" dirty="0">
                <a:solidFill>
                  <a:srgbClr val="FFFF00"/>
                </a:solidFill>
                <a:latin typeface="Eras Bold ITC" panose="020B0907030504020204" pitchFamily="34" charset="0"/>
              </a:rPr>
              <a:t>the nuts and bolts</a:t>
            </a:r>
          </a:p>
        </p:txBody>
      </p:sp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5" name="Rectangle 2"/>
          <p:cNvSpPr>
            <a:spLocks noChangeArrowheads="1"/>
          </p:cNvSpPr>
          <p:nvPr/>
        </p:nvSpPr>
        <p:spPr bwMode="auto">
          <a:xfrm>
            <a:off x="76200" y="4933950"/>
            <a:ext cx="3276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  <a:t>You get </a:t>
            </a:r>
            <a:b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</a:br>
            <a: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  <a:t>to meet </a:t>
            </a:r>
            <a:b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</a:br>
            <a: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  <a:t>new people</a:t>
            </a:r>
          </a:p>
        </p:txBody>
      </p:sp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2708" name="Picture 4" descr="vol-crew-1158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38" y="-171450"/>
            <a:ext cx="9617076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Box 6"/>
          <p:cNvSpPr txBox="1">
            <a:spLocks noChangeArrowheads="1"/>
          </p:cNvSpPr>
          <p:nvPr/>
        </p:nvSpPr>
        <p:spPr bwMode="auto">
          <a:xfrm>
            <a:off x="152400" y="5410200"/>
            <a:ext cx="4143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Berlin Sans FB Demi" panose="020E0802020502020306" pitchFamily="34" charset="0"/>
              </a:rPr>
              <a:t>‘</a:t>
            </a:r>
            <a: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  <a:t>You get to play</a:t>
            </a:r>
          </a:p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  <a:t>with power tools</a:t>
            </a:r>
          </a:p>
        </p:txBody>
      </p:sp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2"/>
          <p:cNvSpPr>
            <a:spLocks noChangeArrowheads="1"/>
          </p:cNvSpPr>
          <p:nvPr/>
        </p:nvSpPr>
        <p:spPr bwMode="auto">
          <a:xfrm>
            <a:off x="685800" y="649288"/>
            <a:ext cx="708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  <a:t>You get to plan and organize</a:t>
            </a:r>
          </a:p>
        </p:txBody>
      </p:sp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533400" y="47307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  <a:t>You get to play</a:t>
            </a:r>
          </a:p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  <a:t>in the street</a:t>
            </a:r>
          </a:p>
        </p:txBody>
      </p:sp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2"/>
          <p:cNvSpPr>
            <a:spLocks noChangeArrowheads="1"/>
          </p:cNvSpPr>
          <p:nvPr/>
        </p:nvSpPr>
        <p:spPr bwMode="auto">
          <a:xfrm>
            <a:off x="76200" y="2286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  <a:t>You even get to breathe fire!</a:t>
            </a:r>
          </a:p>
        </p:txBody>
      </p:sp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6804" name="Picture 4" descr="charlie-ned-015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75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1"/>
          <p:cNvSpPr>
            <a:spLocks noChangeArrowheads="1"/>
          </p:cNvSpPr>
          <p:nvPr/>
        </p:nvSpPr>
        <p:spPr bwMode="auto">
          <a:xfrm>
            <a:off x="6705600" y="2590800"/>
            <a:ext cx="249396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Eras Bold ITC" panose="020B0907030504020204" pitchFamily="34" charset="0"/>
              </a:rPr>
              <a:t>Maybe you’ll get to play with the big toys</a:t>
            </a:r>
          </a:p>
        </p:txBody>
      </p:sp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89154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mtClean="0"/>
              <a:t>Your local trail groups invite your participation</a:t>
            </a:r>
          </a:p>
          <a:p>
            <a:pPr algn="ctr" eaLnBrk="1" hangingPunct="1">
              <a:buFontTx/>
              <a:buNone/>
            </a:pPr>
            <a:endParaRPr lang="en-US" altLang="en-US" smtClean="0"/>
          </a:p>
          <a:p>
            <a:pPr algn="ctr" eaLnBrk="1" hangingPunct="1">
              <a:buFontTx/>
              <a:buNone/>
            </a:pPr>
            <a:r>
              <a:rPr lang="en-US" altLang="en-US" smtClean="0"/>
              <a:t>Check for regular meetings and work parties</a:t>
            </a:r>
          </a:p>
          <a:p>
            <a:pPr algn="ctr" eaLnBrk="1" hangingPunct="1">
              <a:buFontTx/>
              <a:buNone/>
            </a:pPr>
            <a:endParaRPr lang="en-US" altLang="en-US" smtClean="0"/>
          </a:p>
          <a:p>
            <a:pPr algn="ctr" eaLnBrk="1" hangingPunct="1">
              <a:buFontTx/>
              <a:buNone/>
            </a:pPr>
            <a:r>
              <a:rPr lang="en-US" altLang="en-US" smtClean="0"/>
              <a:t>They need both volunteer time and funds</a:t>
            </a:r>
          </a:p>
          <a:p>
            <a:pPr algn="ctr" eaLnBrk="1" hangingPunct="1">
              <a:buFontTx/>
              <a:buNone/>
            </a:pPr>
            <a:endParaRPr lang="en-US" altLang="en-US" smtClean="0"/>
          </a:p>
          <a:p>
            <a:pPr algn="ctr" eaLnBrk="1" hangingPunct="1">
              <a:buFontTx/>
              <a:buNone/>
            </a:pPr>
            <a:r>
              <a:rPr lang="en-US" altLang="en-US" smtClean="0"/>
              <a:t>Please support them in whatever way you can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220" name="Picture 4" descr="cont-div-e-5795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533400"/>
            <a:ext cx="9250363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5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8851" name="Picture 3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685800"/>
            <a:ext cx="7907337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6"/>
          <p:cNvSpPr txBox="1">
            <a:spLocks noChangeArrowheads="1"/>
          </p:cNvSpPr>
          <p:nvPr/>
        </p:nvSpPr>
        <p:spPr bwMode="auto">
          <a:xfrm>
            <a:off x="685800" y="5589588"/>
            <a:ext cx="2495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0000"/>
                </a:solidFill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316" name="Picture 5" descr="keystone-6195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425" y="0"/>
            <a:ext cx="9369425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5945</TotalTime>
  <Words>1317</Words>
  <Application>Microsoft Office PowerPoint</Application>
  <PresentationFormat>On-screen Show (4:3)</PresentationFormat>
  <Paragraphs>285</Paragraphs>
  <Slides>80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7" baseType="lpstr">
      <vt:lpstr>Arial</vt:lpstr>
      <vt:lpstr>BakerSignet</vt:lpstr>
      <vt:lpstr>Calibri</vt:lpstr>
      <vt:lpstr>Eras Demi ITC</vt:lpstr>
      <vt:lpstr>Berlin Sans FB Demi</vt:lpstr>
      <vt:lpstr>Eras Bold ITC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People ask us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we do it?</vt:lpstr>
      <vt:lpstr>The Four Big Decisions</vt:lpstr>
      <vt:lpstr>PowerPoint Presentation</vt:lpstr>
      <vt:lpstr>PowerPoint Presentation</vt:lpstr>
      <vt:lpstr>PowerPoint Presentation</vt:lpstr>
      <vt:lpstr>How far to ride each day?</vt:lpstr>
      <vt:lpstr>PowerPoint Presentation</vt:lpstr>
      <vt:lpstr>PowerPoint Presentation</vt:lpstr>
      <vt:lpstr>People also ask us …</vt:lpstr>
      <vt:lpstr>Indoor Lodging</vt:lpstr>
      <vt:lpstr>PowerPoint Presentation</vt:lpstr>
      <vt:lpstr>PowerPoint Presentation</vt:lpstr>
      <vt:lpstr>Where will my bicycle sleep?</vt:lpstr>
      <vt:lpstr>… but if it’s raining…</vt:lpstr>
      <vt:lpstr>Where will we eat?</vt:lpstr>
      <vt:lpstr>Where will we eat?</vt:lpstr>
      <vt:lpstr>Where will we eat?</vt:lpstr>
      <vt:lpstr>Where will we eat?</vt:lpstr>
      <vt:lpstr>Where will we eat?</vt:lpstr>
      <vt:lpstr>People also ask us …</vt:lpstr>
      <vt:lpstr>PowerPoint Presentation</vt:lpstr>
      <vt:lpstr>PowerPoint Presentation</vt:lpstr>
      <vt:lpstr>PowerPoint Presentation</vt:lpstr>
      <vt:lpstr>PowerPoint Presentation</vt:lpstr>
      <vt:lpstr>People also ask us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go wrong?</vt:lpstr>
      <vt:lpstr>PowerPoint Presentation</vt:lpstr>
      <vt:lpstr>PowerPoint Presentation</vt:lpstr>
      <vt:lpstr>PowerPoint Presentation</vt:lpstr>
      <vt:lpstr>PowerPoint Presentation</vt:lpstr>
      <vt:lpstr>Online resources</vt:lpstr>
      <vt:lpstr>PowerPoint Presentation</vt:lpstr>
      <vt:lpstr>Pittsburgh to Cumberland</vt:lpstr>
      <vt:lpstr>Business Activity and Impact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Carnegie Mellon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 Shaw</dc:creator>
  <cp:lastModifiedBy>Mary Shaw</cp:lastModifiedBy>
  <cp:revision>72</cp:revision>
  <cp:lastPrinted>2012-03-29T03:30:54Z</cp:lastPrinted>
  <dcterms:created xsi:type="dcterms:W3CDTF">2010-04-04T14:11:16Z</dcterms:created>
  <dcterms:modified xsi:type="dcterms:W3CDTF">2016-04-01T18:17:43Z</dcterms:modified>
</cp:coreProperties>
</file>